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0" r:id="rId3"/>
    <p:sldId id="270" r:id="rId4"/>
    <p:sldId id="256" r:id="rId5"/>
    <p:sldId id="259" r:id="rId6"/>
    <p:sldId id="266" r:id="rId7"/>
    <p:sldId id="271" r:id="rId8"/>
    <p:sldId id="272" r:id="rId9"/>
    <p:sldId id="273" r:id="rId10"/>
    <p:sldId id="274" r:id="rId11"/>
    <p:sldId id="261" r:id="rId12"/>
    <p:sldId id="260" r:id="rId13"/>
    <p:sldId id="276" r:id="rId14"/>
    <p:sldId id="262" r:id="rId15"/>
    <p:sldId id="263" r:id="rId16"/>
    <p:sldId id="277" r:id="rId17"/>
    <p:sldId id="278" r:id="rId18"/>
    <p:sldId id="267" r:id="rId19"/>
    <p:sldId id="269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3D3D"/>
    <a:srgbClr val="4F4B4B"/>
    <a:srgbClr val="605C5C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5119C7-2DF2-4212-A368-57C89C84F3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3D2A05-38F9-48B1-AA13-FF6C74B0F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E087B4-23E0-474D-AB42-AC2D9608A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14/06/2020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4E4B46-659E-48EF-A9F5-570F6FF16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F38F04-9557-4631-9BD8-E282F8E25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8237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0B1E9C-0D46-471F-A485-E2D2C1A2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73878C-EEC8-4A23-97CF-E75B6E448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D4F218-93F9-4F8D-B2B5-219BA5C51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14/06/2020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B8C38A-8166-45D9-92E5-F1FF1C760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19AE59-7627-4FBA-951D-EE077912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2978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02AD80B-0223-40C1-B13F-86C72EC747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33B9209-C0DC-49BB-B55A-A2F929D32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E77426-F776-4864-BD02-073A92F61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14/06/2020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BEB1A6-E666-480C-ABFB-24AC18A84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B4AEC0-90F8-4321-A478-4A1C50A4F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78811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BB52F-8350-4F28-870D-2BB32C53E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87AC5A-4E1E-4FD1-A1E5-0BBE55B9E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E0501B-7BE3-4A9A-AF47-E52701DA0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14/06/2020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203848-CB9F-4FD2-AB7F-BC99CA7BC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DE7E86-396B-48FB-B312-1AC8194E6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7385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815EB7-6B8E-48EF-98F9-BDBF28703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E1AEF5-0FED-4974-9825-F3DA82BF2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F9D685E-DBFB-4BD1-8A1E-ED253524B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14/06/2020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9320162-EB84-4AA2-9ED3-96F99FC82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706C65B-0CA9-4B1D-831A-B9CF124D3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9093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F1E1C5-D2C7-4B29-A0EA-81A3D6C34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D3767B-1893-4BEE-A891-40FFE3DB93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CFB32B8-876F-48A5-8B5F-CA81C4FC0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B4C85B-5731-4CB4-96C1-932615FCB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14/06/2020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E94F96-75E9-4EBB-BAFF-1E50B58C5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87894C1-A961-4686-8880-88EAFEC4E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5386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36848-9423-4467-B801-6DE3724ED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CC0D06-8002-4273-8366-6815FD100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255BFA-DC4F-415D-9006-743E1B9A8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A7393C0-2BD5-46AE-8E77-EA2CA68CC3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705C58F-EDF9-4F29-B101-AE31CD99F3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9165D67-8FB0-4271-97B8-B89AE048A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14/06/2020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C1AD7D4-1A81-4668-8276-E678DFEF7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B865213-50F6-4483-AB52-271E47F35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1608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BB6DC6-2CE8-406F-A1AB-B105FC2791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E95D78-20AA-4658-8E39-FA1814F84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14/06/2020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C2746DE-F80E-41E7-AFEF-3D229EEFD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B8CA5F-29E9-4333-B0C3-037379CE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1154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397BCAC-7010-4876-85D9-E8254A832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14/06/2020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64D78EB-7B19-4742-9504-2A32EDE3A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523D84A-062C-45F6-8D5F-96E908B10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7562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4D26F8-6FF5-422A-8066-007ACB3EA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3ECD70-D154-404A-9A5B-BFF3FB567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CCFA8C-F39B-4607-8D4F-296F776AA2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BF3097-1105-4F2E-A836-BA63C5E63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14/06/2020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39AE913-1B2E-4141-97F8-56E0DB442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BFDF10C-E1C8-4170-ADF9-D5E05C60F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6404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240AC3-9C42-4B0D-BE50-241A47D6B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9E640F7-FB8F-427A-85C4-93E2416D49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649C060-1B11-4F5C-82DC-9F1BCE25B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44E1578-8BB8-47D1-9FF0-59F653B06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7CAA-75E0-4159-A495-92D72F3EA2B0}" type="datetimeFigureOut">
              <a:rPr lang="es-ES" smtClean="0"/>
              <a:t>14/06/2020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36B244-361F-4E6B-8581-E3DE9210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E7C4F9-6CCD-465C-8B4B-DFC83E38E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617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EF0C5BE-E33F-4355-AA62-3AB8569F8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C68835-2B94-4485-A4DA-5B1AF298D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C3182A-C498-450C-A79B-5EABE9CE05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757CAA-75E0-4159-A495-92D72F3EA2B0}" type="datetimeFigureOut">
              <a:rPr lang="es-ES" smtClean="0"/>
              <a:t>14/06/2020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F1DEF3-EE5A-4DD4-AD3B-76A211D776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CC22A2-D992-4C5B-A3EE-97F243A0B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74050E-9DB3-4C86-AEBF-75A6DEE1C51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2722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lu.nl/the-dynamics-of-data-roles-teams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nirvacana.com/thoughts/2013/07/08/becoming-a-data-scientist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jpe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igdataforbanking.com/about-data-science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3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eclado, Equipo, Tecnología, Luz, Colorido, Diseño">
            <a:extLst>
              <a:ext uri="{FF2B5EF4-FFF2-40B4-BE49-F238E27FC236}">
                <a16:creationId xmlns:a16="http://schemas.microsoft.com/office/drawing/2014/main" id="{8966197B-553E-4166-BB87-683DC8054C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" t="9091" r="24380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3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562C8D-FC0E-4C52-B2D8-1DA85C238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985077"/>
            <a:ext cx="4023360" cy="2341419"/>
          </a:xfrm>
        </p:spPr>
        <p:txBody>
          <a:bodyPr anchor="b">
            <a:normAutofit/>
          </a:bodyPr>
          <a:lstStyle/>
          <a:p>
            <a:pPr algn="l"/>
            <a:r>
              <a:rPr lang="es-ES" sz="4800" dirty="0"/>
              <a:t>Data </a:t>
            </a:r>
            <a:r>
              <a:rPr lang="es-ES" sz="4800" dirty="0" err="1"/>
              <a:t>Science</a:t>
            </a:r>
            <a:br>
              <a:rPr lang="es-ES" sz="4800" dirty="0"/>
            </a:br>
            <a:r>
              <a:rPr lang="es-ES" sz="4800" dirty="0" err="1"/>
              <a:t>Intro</a:t>
            </a:r>
            <a:endParaRPr lang="es-ES" sz="4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FDC8F1C-8483-4D6C-97D3-E8A124131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s-ES" sz="2000" dirty="0"/>
              <a:t>Daniel Ortiz López </a:t>
            </a:r>
            <a:endParaRPr lang="es-ES" sz="2000" u="sng" dirty="0"/>
          </a:p>
          <a:p>
            <a:pPr algn="l"/>
            <a:r>
              <a:rPr lang="es-ES" sz="1600" i="1" dirty="0"/>
              <a:t>Lead Instructor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ABD692F-61A3-4268-A331-49EA8AC19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677" y="771988"/>
            <a:ext cx="2513381" cy="31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95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Finance Dashboards | Interactive Dashboard Examples | Bold BI">
            <a:extLst>
              <a:ext uri="{FF2B5EF4-FFF2-40B4-BE49-F238E27FC236}">
                <a16:creationId xmlns:a16="http://schemas.microsoft.com/office/drawing/2014/main" id="{89A41D2E-0FB0-4682-B279-A2E164C73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D8769AF-17CF-4857-A9D3-64C9EFAE7B99}"/>
              </a:ext>
            </a:extLst>
          </p:cNvPr>
          <p:cNvSpPr txBox="1"/>
          <p:nvPr/>
        </p:nvSpPr>
        <p:spPr>
          <a:xfrm>
            <a:off x="482600" y="4864100"/>
            <a:ext cx="4622800" cy="954107"/>
          </a:xfrm>
          <a:prstGeom prst="rect">
            <a:avLst/>
          </a:prstGeom>
          <a:solidFill>
            <a:schemeClr val="tx2">
              <a:lumMod val="75000"/>
              <a:alpha val="87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Data </a:t>
            </a:r>
            <a:r>
              <a:rPr lang="es-ES" sz="2000" b="1" dirty="0" err="1">
                <a:solidFill>
                  <a:schemeClr val="bg1"/>
                </a:solidFill>
              </a:rPr>
              <a:t>Storytelling</a:t>
            </a:r>
            <a:endParaRPr lang="es-ES" sz="2000" b="1" dirty="0">
              <a:solidFill>
                <a:schemeClr val="bg1"/>
              </a:solidFill>
            </a:endParaRPr>
          </a:p>
          <a:p>
            <a:r>
              <a:rPr lang="es-ES" i="1" dirty="0">
                <a:solidFill>
                  <a:schemeClr val="bg1"/>
                </a:solidFill>
              </a:rPr>
              <a:t>Buscar, limpiar, analizar y comunicar los datos de muchas formas</a:t>
            </a:r>
          </a:p>
        </p:txBody>
      </p:sp>
    </p:spTree>
    <p:extLst>
      <p:ext uri="{BB962C8B-B14F-4D97-AF65-F5344CB8AC3E}">
        <p14:creationId xmlns:p14="http://schemas.microsoft.com/office/powerpoint/2010/main" val="3063105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370E0-E363-40E2-B531-4EF99B5A7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Roles de Data </a:t>
            </a:r>
            <a:r>
              <a:rPr lang="es-ES" dirty="0" err="1"/>
              <a:t>Scientist</a:t>
            </a:r>
            <a:endParaRPr lang="es-ES" dirty="0"/>
          </a:p>
        </p:txBody>
      </p:sp>
      <p:pic>
        <p:nvPicPr>
          <p:cNvPr id="7170" name="Picture 2" descr="The Dynamics of Data Roles &amp; Teams - European Leadership University">
            <a:extLst>
              <a:ext uri="{FF2B5EF4-FFF2-40B4-BE49-F238E27FC236}">
                <a16:creationId xmlns:a16="http://schemas.microsoft.com/office/drawing/2014/main" id="{BAE951C7-AC4F-4646-9EC0-094B8A196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1690688"/>
            <a:ext cx="5080000" cy="413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D94BBF9-2578-4623-88AF-3A3304F2DC00}"/>
              </a:ext>
            </a:extLst>
          </p:cNvPr>
          <p:cNvSpPr txBox="1"/>
          <p:nvPr/>
        </p:nvSpPr>
        <p:spPr>
          <a:xfrm>
            <a:off x="381000" y="6338986"/>
            <a:ext cx="962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Fuente: </a:t>
            </a:r>
            <a:r>
              <a:rPr lang="es-ES" sz="1400" dirty="0">
                <a:hlinkClick r:id="rId3"/>
              </a:rPr>
              <a:t>https://elu.nl/the-dynamics-of-data-roles-teams/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654365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45AA5B-A242-4CB9-8AEA-E8CED6E9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 qué este boom ahora?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BA6ACA-3ED8-44AF-9629-FBA0FA175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00" y="1804987"/>
            <a:ext cx="3924300" cy="6381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000" dirty="0"/>
              <a:t>Linear </a:t>
            </a:r>
            <a:r>
              <a:rPr lang="es-ES" sz="2000" dirty="0" err="1"/>
              <a:t>Regression</a:t>
            </a:r>
            <a:r>
              <a:rPr lang="es-ES" sz="2000" dirty="0"/>
              <a:t> - 1805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11646F9-F6F5-4E0E-9055-9B7E61796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9012"/>
            <a:ext cx="4991100" cy="13239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3BCACE1-580E-4697-83B0-9579E8AF0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4557712"/>
            <a:ext cx="5105400" cy="1628775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2094F802-6764-4281-BB58-DC6B0073D310}"/>
              </a:ext>
            </a:extLst>
          </p:cNvPr>
          <p:cNvSpPr txBox="1">
            <a:spLocks/>
          </p:cNvSpPr>
          <p:nvPr/>
        </p:nvSpPr>
        <p:spPr>
          <a:xfrm>
            <a:off x="1162052" y="4016374"/>
            <a:ext cx="3924300" cy="638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000" dirty="0"/>
              <a:t>Teorema de Bayes - 1763</a:t>
            </a:r>
          </a:p>
        </p:txBody>
      </p:sp>
      <p:pic>
        <p:nvPicPr>
          <p:cNvPr id="8194" name="Picture 2" descr="Image result for turing machine | Alan turing machine, Alan turing ...">
            <a:extLst>
              <a:ext uri="{FF2B5EF4-FFF2-40B4-BE49-F238E27FC236}">
                <a16:creationId xmlns:a16="http://schemas.microsoft.com/office/drawing/2014/main" id="{B819BAEC-9270-4902-AB0F-75DD5E6E0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574" y="2679698"/>
            <a:ext cx="4454526" cy="222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F7CD159A-5906-4D4F-BA32-62A228768F62}"/>
              </a:ext>
            </a:extLst>
          </p:cNvPr>
          <p:cNvSpPr txBox="1">
            <a:spLocks/>
          </p:cNvSpPr>
          <p:nvPr/>
        </p:nvSpPr>
        <p:spPr>
          <a:xfrm>
            <a:off x="7169150" y="2078035"/>
            <a:ext cx="3924300" cy="638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000" dirty="0"/>
              <a:t>Máquina de Turing - 1936</a:t>
            </a:r>
          </a:p>
        </p:txBody>
      </p:sp>
    </p:spTree>
    <p:extLst>
      <p:ext uri="{BB962C8B-B14F-4D97-AF65-F5344CB8AC3E}">
        <p14:creationId xmlns:p14="http://schemas.microsoft.com/office/powerpoint/2010/main" val="3988479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Servers - Radiant">
            <a:extLst>
              <a:ext uri="{FF2B5EF4-FFF2-40B4-BE49-F238E27FC236}">
                <a16:creationId xmlns:a16="http://schemas.microsoft.com/office/drawing/2014/main" id="{31511A5C-0AAE-41ED-9E79-AEEB953D3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5A06183-43A0-4F96-94A1-3BF044A79CE0}"/>
              </a:ext>
            </a:extLst>
          </p:cNvPr>
          <p:cNvSpPr txBox="1"/>
          <p:nvPr/>
        </p:nvSpPr>
        <p:spPr>
          <a:xfrm>
            <a:off x="1143000" y="1041400"/>
            <a:ext cx="2997200" cy="3693319"/>
          </a:xfrm>
          <a:prstGeom prst="rect">
            <a:avLst/>
          </a:prstGeom>
          <a:solidFill>
            <a:schemeClr val="bg1">
              <a:lumMod val="50000"/>
              <a:alpha val="9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Capacidad de cómputo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Gran velocidad en la generación de los datos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Internet: red interconectada en todo el mundo</a:t>
            </a: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endParaRPr lang="es-ES" dirty="0">
              <a:solidFill>
                <a:schemeClr val="bg1"/>
              </a:solidFill>
            </a:endParaRPr>
          </a:p>
          <a:p>
            <a:pPr algn="ctr"/>
            <a:r>
              <a:rPr lang="es-ES" dirty="0">
                <a:solidFill>
                  <a:schemeClr val="bg1"/>
                </a:solidFill>
              </a:rPr>
              <a:t>Diversidad de los datos: texto, imágenes, audio…</a:t>
            </a:r>
          </a:p>
        </p:txBody>
      </p:sp>
    </p:spTree>
    <p:extLst>
      <p:ext uri="{BB962C8B-B14F-4D97-AF65-F5344CB8AC3E}">
        <p14:creationId xmlns:p14="http://schemas.microsoft.com/office/powerpoint/2010/main" val="1754098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D068A3ED-A014-4F4F-BF60-0DA759DAF7EA}"/>
              </a:ext>
            </a:extLst>
          </p:cNvPr>
          <p:cNvSpPr/>
          <p:nvPr/>
        </p:nvSpPr>
        <p:spPr>
          <a:xfrm>
            <a:off x="0" y="0"/>
            <a:ext cx="501015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767358-77FB-4F46-B32D-B95C9269D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1228725"/>
            <a:ext cx="3213100" cy="3305175"/>
          </a:xfrm>
        </p:spPr>
        <p:txBody>
          <a:bodyPr>
            <a:norm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Hype</a:t>
            </a:r>
            <a:r>
              <a:rPr lang="es-ES" dirty="0">
                <a:solidFill>
                  <a:schemeClr val="bg1"/>
                </a:solidFill>
              </a:rPr>
              <a:t> del Data </a:t>
            </a:r>
            <a:r>
              <a:rPr lang="es-ES" dirty="0" err="1">
                <a:solidFill>
                  <a:schemeClr val="bg1"/>
                </a:solidFill>
              </a:rPr>
              <a:t>Scientist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8BA5BD8-E49B-4323-902F-B601A20ED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704162"/>
            <a:ext cx="5010150" cy="505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11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CAEE063-E08C-482F-859A-CA13836EEEA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A9A932-8768-4E4C-B365-9DD0C9CEA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799" y="1841500"/>
            <a:ext cx="3637359" cy="3175000"/>
          </a:xfrm>
        </p:spPr>
        <p:txBody>
          <a:bodyPr>
            <a:norm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</a:rPr>
              <a:t>Ahora bien, ¿qué piden las empresas?</a:t>
            </a:r>
          </a:p>
        </p:txBody>
      </p:sp>
      <p:pic>
        <p:nvPicPr>
          <p:cNvPr id="11266" name="Picture 2" descr="I wanna be a data scientist, but… how!? - yottabytes - Medium">
            <a:extLst>
              <a:ext uri="{FF2B5EF4-FFF2-40B4-BE49-F238E27FC236}">
                <a16:creationId xmlns:a16="http://schemas.microsoft.com/office/drawing/2014/main" id="{5CD37E42-09DA-4533-BFF2-A6B619A89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0" y="347216"/>
            <a:ext cx="7594601" cy="616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EF0EC27-D1A7-4B82-90FC-024194EADF3D}"/>
              </a:ext>
            </a:extLst>
          </p:cNvPr>
          <p:cNvSpPr txBox="1"/>
          <p:nvPr/>
        </p:nvSpPr>
        <p:spPr>
          <a:xfrm>
            <a:off x="8432799" y="5727700"/>
            <a:ext cx="33401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chemeClr val="bg1"/>
                </a:solidFill>
              </a:rPr>
              <a:t>Fuente:</a:t>
            </a:r>
          </a:p>
          <a:p>
            <a:r>
              <a:rPr lang="es-ES" sz="1400" dirty="0">
                <a:hlinkClick r:id="rId3"/>
              </a:rPr>
              <a:t>http://nirvacana.com/thoughts/2013/07/08/becoming-a-data-scientist/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8007594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A workshop with character [2560x1600] (With images) | Desktop ...">
            <a:extLst>
              <a:ext uri="{FF2B5EF4-FFF2-40B4-BE49-F238E27FC236}">
                <a16:creationId xmlns:a16="http://schemas.microsoft.com/office/drawing/2014/main" id="{9483BC1D-F8B7-4CBE-B0C4-5B48C0E99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81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6FFA9EB-E386-4212-9853-53A8F0E31F46}"/>
              </a:ext>
            </a:extLst>
          </p:cNvPr>
          <p:cNvSpPr txBox="1"/>
          <p:nvPr/>
        </p:nvSpPr>
        <p:spPr>
          <a:xfrm>
            <a:off x="2066925" y="431800"/>
            <a:ext cx="8058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>
                <a:solidFill>
                  <a:schemeClr val="bg1"/>
                </a:solidFill>
              </a:rPr>
              <a:t>¿Qué herramientas vamos a necesitar?</a:t>
            </a:r>
            <a:endParaRPr lang="es-E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572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4AE7E13E-CB27-4FD1-A953-F28AC8F13AB2}"/>
              </a:ext>
            </a:extLst>
          </p:cNvPr>
          <p:cNvSpPr txBox="1"/>
          <p:nvPr/>
        </p:nvSpPr>
        <p:spPr>
          <a:xfrm>
            <a:off x="915756" y="1067767"/>
            <a:ext cx="34925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Lenguajes de programación</a:t>
            </a:r>
          </a:p>
          <a:p>
            <a:pPr algn="ctr"/>
            <a:r>
              <a:rPr lang="es-ES" sz="1400" i="1" dirty="0"/>
              <a:t>Con los lenguajes de programación haremos todo. Leer datos, limpiarlos, machine </a:t>
            </a:r>
            <a:r>
              <a:rPr lang="es-ES" sz="1400" i="1" dirty="0" err="1"/>
              <a:t>learning</a:t>
            </a:r>
            <a:r>
              <a:rPr lang="es-ES" sz="1400" i="1" dirty="0"/>
              <a:t>, visualizaciones</a:t>
            </a:r>
            <a:endParaRPr lang="es-ES" sz="1200" i="1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81FEBB-5229-4628-9D86-92B401261E3C}"/>
              </a:ext>
            </a:extLst>
          </p:cNvPr>
          <p:cNvSpPr txBox="1"/>
          <p:nvPr/>
        </p:nvSpPr>
        <p:spPr>
          <a:xfrm>
            <a:off x="866404" y="4066670"/>
            <a:ext cx="3884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Visualización</a:t>
            </a:r>
          </a:p>
          <a:p>
            <a:pPr algn="ctr"/>
            <a:r>
              <a:rPr lang="es-ES" sz="1400" i="1" dirty="0" err="1"/>
              <a:t>Librerias</a:t>
            </a:r>
            <a:r>
              <a:rPr lang="es-ES" sz="1400" i="1" dirty="0"/>
              <a:t> de visualización de Python y herramientas de Business </a:t>
            </a:r>
            <a:r>
              <a:rPr lang="es-ES" sz="1400" i="1" dirty="0" err="1"/>
              <a:t>Intelligence</a:t>
            </a:r>
            <a:endParaRPr lang="es-ES" sz="1400" i="1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D263BA4-B62A-4D30-805E-07F2888F4927}"/>
              </a:ext>
            </a:extLst>
          </p:cNvPr>
          <p:cNvSpPr txBox="1"/>
          <p:nvPr/>
        </p:nvSpPr>
        <p:spPr>
          <a:xfrm>
            <a:off x="6504035" y="4035702"/>
            <a:ext cx="4080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Control de versiones</a:t>
            </a:r>
          </a:p>
          <a:p>
            <a:pPr algn="ctr"/>
            <a:r>
              <a:rPr lang="es-ES" sz="1400" i="1" dirty="0"/>
              <a:t>Compartir archivos y llevar una traza de nuestros programas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092BAFF-D434-4FD5-BCD1-3FC1E0A2F19E}"/>
              </a:ext>
            </a:extLst>
          </p:cNvPr>
          <p:cNvSpPr txBox="1"/>
          <p:nvPr/>
        </p:nvSpPr>
        <p:spPr>
          <a:xfrm>
            <a:off x="6155704" y="1099175"/>
            <a:ext cx="47946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IDE (Entorno de Desarrollo Integrado)</a:t>
            </a:r>
          </a:p>
          <a:p>
            <a:pPr algn="ctr"/>
            <a:r>
              <a:rPr lang="es-ES" sz="1400" i="1" dirty="0"/>
              <a:t>Software donde programaremos en Python</a:t>
            </a:r>
          </a:p>
        </p:txBody>
      </p:sp>
      <p:pic>
        <p:nvPicPr>
          <p:cNvPr id="13314" name="Picture 2" descr="Proyecto Jupyter - Wikipedia, la enciclopedia libre">
            <a:extLst>
              <a:ext uri="{FF2B5EF4-FFF2-40B4-BE49-F238E27FC236}">
                <a16:creationId xmlns:a16="http://schemas.microsoft.com/office/drawing/2014/main" id="{23E9A5D3-12BB-4FE1-9FF5-2A1D3367A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746" y="2004432"/>
            <a:ext cx="624533" cy="72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Rstudio un IDE para el lenguaje de programación R en Linux">
            <a:extLst>
              <a:ext uri="{FF2B5EF4-FFF2-40B4-BE49-F238E27FC236}">
                <a16:creationId xmlns:a16="http://schemas.microsoft.com/office/drawing/2014/main" id="{16401B11-BE65-4C74-B8D0-2759833A8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26" y="2092165"/>
            <a:ext cx="1463675" cy="54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Git - Logo Downloads">
            <a:extLst>
              <a:ext uri="{FF2B5EF4-FFF2-40B4-BE49-F238E27FC236}">
                <a16:creationId xmlns:a16="http://schemas.microsoft.com/office/drawing/2014/main" id="{5B5FBCBA-EA64-44FE-A26A-BE2A123CE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8001" y="5209050"/>
            <a:ext cx="1286938" cy="43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>
            <a:extLst>
              <a:ext uri="{FF2B5EF4-FFF2-40B4-BE49-F238E27FC236}">
                <a16:creationId xmlns:a16="http://schemas.microsoft.com/office/drawing/2014/main" id="{058AC1E7-E000-4B44-B608-05BB92C1BA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002" y="5049408"/>
            <a:ext cx="1286937" cy="72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>
            <a:extLst>
              <a:ext uri="{FF2B5EF4-FFF2-40B4-BE49-F238E27FC236}">
                <a16:creationId xmlns:a16="http://schemas.microsoft.com/office/drawing/2014/main" id="{63E21C0E-155C-4097-B630-EEDE31257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84" y="2256279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>
            <a:extLst>
              <a:ext uri="{FF2B5EF4-FFF2-40B4-BE49-F238E27FC236}">
                <a16:creationId xmlns:a16="http://schemas.microsoft.com/office/drawing/2014/main" id="{53944388-E780-42E4-A0BF-3E94C6CFC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401" y="2283853"/>
            <a:ext cx="717136" cy="55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0713C3AE-DAC2-4C00-84FA-8606A1EAD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181" y="5119259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 descr="sql-logo - Desafio Latam">
            <a:extLst>
              <a:ext uri="{FF2B5EF4-FFF2-40B4-BE49-F238E27FC236}">
                <a16:creationId xmlns:a16="http://schemas.microsoft.com/office/drawing/2014/main" id="{1BA157F8-C8AF-44C1-8AC4-56D3C2320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69" y="2276940"/>
            <a:ext cx="1213264" cy="63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8" name="Picture 26" descr="Centro de descargas multimedia | Tableau Software">
            <a:extLst>
              <a:ext uri="{FF2B5EF4-FFF2-40B4-BE49-F238E27FC236}">
                <a16:creationId xmlns:a16="http://schemas.microsoft.com/office/drawing/2014/main" id="{F1C9B22C-1410-4A50-B39C-46CD17D37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779" y="5237318"/>
            <a:ext cx="1694208" cy="38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0" name="Picture 28" descr="Spyder (programari) - Viquipèdia, l'enciclopèdia lliure">
            <a:extLst>
              <a:ext uri="{FF2B5EF4-FFF2-40B4-BE49-F238E27FC236}">
                <a16:creationId xmlns:a16="http://schemas.microsoft.com/office/drawing/2014/main" id="{3CBC319A-DAE6-4069-ABA4-B66C408BB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51" y="1971398"/>
            <a:ext cx="850900" cy="85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2" name="Picture 30" descr="14 Tips para optimizar su Visual Studio Code! - DEV">
            <a:extLst>
              <a:ext uri="{FF2B5EF4-FFF2-40B4-BE49-F238E27FC236}">
                <a16:creationId xmlns:a16="http://schemas.microsoft.com/office/drawing/2014/main" id="{652D0ABF-ACA0-46B0-BAE5-71DA012DE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465" y="1897337"/>
            <a:ext cx="1573972" cy="74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452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40830-3EC4-44EF-945D-70FD7702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Python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A8DB8CA-E171-4542-AB4A-02FFB0DE61EC}"/>
              </a:ext>
            </a:extLst>
          </p:cNvPr>
          <p:cNvSpPr/>
          <p:nvPr/>
        </p:nvSpPr>
        <p:spPr>
          <a:xfrm>
            <a:off x="838200" y="1905000"/>
            <a:ext cx="3340100" cy="12319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Lenguaje de programación orientado a objetos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CF3C8FD-0308-426A-B565-BC6A95143B9B}"/>
              </a:ext>
            </a:extLst>
          </p:cNvPr>
          <p:cNvSpPr/>
          <p:nvPr/>
        </p:nvSpPr>
        <p:spPr>
          <a:xfrm>
            <a:off x="4425950" y="1905000"/>
            <a:ext cx="3340100" cy="12319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Open </a:t>
            </a:r>
            <a:r>
              <a:rPr lang="es-E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source</a:t>
            </a:r>
            <a:endParaRPr lang="es-E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856241C-FB53-4854-8C23-3FFDA818196C}"/>
              </a:ext>
            </a:extLst>
          </p:cNvPr>
          <p:cNvSpPr/>
          <p:nvPr/>
        </p:nvSpPr>
        <p:spPr>
          <a:xfrm>
            <a:off x="8013700" y="1905000"/>
            <a:ext cx="3340100" cy="12319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Fácil de aprender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1B5E645-D273-4B27-92AA-F27AE35BF63A}"/>
              </a:ext>
            </a:extLst>
          </p:cNvPr>
          <p:cNvSpPr/>
          <p:nvPr/>
        </p:nvSpPr>
        <p:spPr>
          <a:xfrm>
            <a:off x="838200" y="3429000"/>
            <a:ext cx="3340100" cy="12319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Comunidad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2C4775C-EC34-4B9E-A875-BE75F5B470F1}"/>
              </a:ext>
            </a:extLst>
          </p:cNvPr>
          <p:cNvSpPr/>
          <p:nvPr/>
        </p:nvSpPr>
        <p:spPr>
          <a:xfrm>
            <a:off x="4425950" y="3429000"/>
            <a:ext cx="3340100" cy="12319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Fuertemente tipado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29AD878-8ED6-49F0-9C66-045801304395}"/>
              </a:ext>
            </a:extLst>
          </p:cNvPr>
          <p:cNvSpPr/>
          <p:nvPr/>
        </p:nvSpPr>
        <p:spPr>
          <a:xfrm>
            <a:off x="8013700" y="3429000"/>
            <a:ext cx="3340100" cy="12319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Módulos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F968475-53FD-4CCC-B876-28098F9F1A53}"/>
              </a:ext>
            </a:extLst>
          </p:cNvPr>
          <p:cNvSpPr/>
          <p:nvPr/>
        </p:nvSpPr>
        <p:spPr>
          <a:xfrm>
            <a:off x="838200" y="4953000"/>
            <a:ext cx="3340100" cy="12319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Propósito general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F929836-5D6F-49ED-B2A7-26E2AA4676AD}"/>
              </a:ext>
            </a:extLst>
          </p:cNvPr>
          <p:cNvSpPr/>
          <p:nvPr/>
        </p:nvSpPr>
        <p:spPr>
          <a:xfrm>
            <a:off x="4425950" y="4953000"/>
            <a:ext cx="3340100" cy="12319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Pensado en producción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390F9CB-05BD-486A-B168-774CA1A400FD}"/>
              </a:ext>
            </a:extLst>
          </p:cNvPr>
          <p:cNvSpPr/>
          <p:nvPr/>
        </p:nvSpPr>
        <p:spPr>
          <a:xfrm>
            <a:off x="8013700" y="4953000"/>
            <a:ext cx="3340100" cy="12319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latin typeface="Segoe UI" panose="020B0502040204020203" pitchFamily="34" charset="0"/>
                <a:cs typeface="Segoe UI" panose="020B0502040204020203" pitchFamily="34" charset="0"/>
              </a:rPr>
              <a:t>Multiplataforma</a:t>
            </a:r>
          </a:p>
        </p:txBody>
      </p:sp>
    </p:spTree>
    <p:extLst>
      <p:ext uri="{BB962C8B-B14F-4D97-AF65-F5344CB8AC3E}">
        <p14:creationId xmlns:p14="http://schemas.microsoft.com/office/powerpoint/2010/main" val="2145854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CE5254-7FA9-4993-9D38-5155318DE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Cierre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29F572-FF2C-44D9-B192-92606AF4C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57041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1E0DFF3-CE55-400D-890D-1C75E98899F5}"/>
              </a:ext>
            </a:extLst>
          </p:cNvPr>
          <p:cNvSpPr/>
          <p:nvPr/>
        </p:nvSpPr>
        <p:spPr>
          <a:xfrm>
            <a:off x="0" y="0"/>
            <a:ext cx="12192000" cy="3797297"/>
          </a:xfrm>
          <a:prstGeom prst="rect">
            <a:avLst/>
          </a:prstGeom>
          <a:solidFill>
            <a:srgbClr val="41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8BBAC6A-42C5-4716-9BDB-514C13BF7873}"/>
              </a:ext>
            </a:extLst>
          </p:cNvPr>
          <p:cNvSpPr txBox="1"/>
          <p:nvPr/>
        </p:nvSpPr>
        <p:spPr>
          <a:xfrm>
            <a:off x="8229600" y="5051936"/>
            <a:ext cx="34163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Daniel Ortiz</a:t>
            </a:r>
          </a:p>
          <a:p>
            <a:pPr algn="ctr"/>
            <a:r>
              <a:rPr lang="es-ES" sz="2000" i="1" dirty="0">
                <a:latin typeface="Segoe UI" panose="020B0502040204020203" pitchFamily="34" charset="0"/>
                <a:cs typeface="Segoe UI" panose="020B0502040204020203" pitchFamily="34" charset="0"/>
              </a:rPr>
              <a:t>Lead Instructor</a:t>
            </a:r>
            <a:endParaRPr lang="es-ES" i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549AE4B-F3FA-4B59-AA39-9281400A89AD}"/>
              </a:ext>
            </a:extLst>
          </p:cNvPr>
          <p:cNvSpPr txBox="1"/>
          <p:nvPr/>
        </p:nvSpPr>
        <p:spPr>
          <a:xfrm>
            <a:off x="513011" y="372609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Trayectoria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CD379282-68F5-45DC-B29D-968341E250FF}"/>
              </a:ext>
            </a:extLst>
          </p:cNvPr>
          <p:cNvSpPr/>
          <p:nvPr/>
        </p:nvSpPr>
        <p:spPr>
          <a:xfrm>
            <a:off x="8813800" y="2651708"/>
            <a:ext cx="2247900" cy="2163076"/>
          </a:xfrm>
          <a:prstGeom prst="ellipse">
            <a:avLst/>
          </a:prstGeom>
          <a:blipFill dpi="0" rotWithShape="1">
            <a:blip r:embed="rId2"/>
            <a:srcRect/>
            <a:stretch>
              <a:fillRect l="-14000" t="-1000" r="-17000" b="-14000"/>
            </a:stretch>
          </a:blip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/>
            <a:endParaRPr lang="es-ES"/>
          </a:p>
        </p:txBody>
      </p:sp>
      <p:pic>
        <p:nvPicPr>
          <p:cNvPr id="14338" name="Picture 2" descr="ETSI de Telecomunicación: Imagen corporativa">
            <a:extLst>
              <a:ext uri="{FF2B5EF4-FFF2-40B4-BE49-F238E27FC236}">
                <a16:creationId xmlns:a16="http://schemas.microsoft.com/office/drawing/2014/main" id="{522CE474-D10F-4114-AFA2-377012E3E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11" y="972171"/>
            <a:ext cx="901047" cy="127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2" name="Picture 16" descr="Microsoft-logo-m-box-880x660 - MasGamers">
            <a:extLst>
              <a:ext uri="{FF2B5EF4-FFF2-40B4-BE49-F238E27FC236}">
                <a16:creationId xmlns:a16="http://schemas.microsoft.com/office/drawing/2014/main" id="{2B4B65F9-1DF7-48D5-8E33-C471E3724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67" y="1840426"/>
            <a:ext cx="1508733" cy="113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18" descr="Santander - Gomo Learning">
            <a:extLst>
              <a:ext uri="{FF2B5EF4-FFF2-40B4-BE49-F238E27FC236}">
                <a16:creationId xmlns:a16="http://schemas.microsoft.com/office/drawing/2014/main" id="{5D982700-515B-48C5-B6E0-88D0929F8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22" y="2839246"/>
            <a:ext cx="613421" cy="61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B52DC40-4772-4AFA-BADB-4CBC60DE2115}"/>
              </a:ext>
            </a:extLst>
          </p:cNvPr>
          <p:cNvSpPr txBox="1"/>
          <p:nvPr/>
        </p:nvSpPr>
        <p:spPr>
          <a:xfrm>
            <a:off x="1342149" y="1335052"/>
            <a:ext cx="5371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Universidad Politécnica de Madrid</a:t>
            </a:r>
          </a:p>
          <a:p>
            <a:r>
              <a:rPr lang="es-ES" sz="1400" i="1" dirty="0">
                <a:solidFill>
                  <a:schemeClr val="bg1"/>
                </a:solidFill>
              </a:rPr>
              <a:t>Ingeniero de Teleco e investigación en </a:t>
            </a:r>
            <a:r>
              <a:rPr lang="es-ES" sz="1400" i="1" dirty="0" err="1">
                <a:solidFill>
                  <a:schemeClr val="bg1"/>
                </a:solidFill>
              </a:rPr>
              <a:t>IoT</a:t>
            </a:r>
            <a:endParaRPr lang="es-ES" sz="1200" i="1" dirty="0">
              <a:solidFill>
                <a:schemeClr val="bg1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026E1712-777E-4C7A-87A3-E8742E4C97DE}"/>
              </a:ext>
            </a:extLst>
          </p:cNvPr>
          <p:cNvSpPr txBox="1"/>
          <p:nvPr/>
        </p:nvSpPr>
        <p:spPr>
          <a:xfrm>
            <a:off x="1342149" y="2181076"/>
            <a:ext cx="5371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Microsoft</a:t>
            </a:r>
          </a:p>
          <a:p>
            <a:r>
              <a:rPr lang="es-ES" sz="1400" i="1" dirty="0">
                <a:solidFill>
                  <a:schemeClr val="bg1"/>
                </a:solidFill>
              </a:rPr>
              <a:t>Evangelista Técnico</a:t>
            </a:r>
            <a:endParaRPr lang="es-ES" sz="1200" i="1" dirty="0">
              <a:solidFill>
                <a:schemeClr val="bg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0BF6BF8-26A8-439D-BBE6-67615D00D857}"/>
              </a:ext>
            </a:extLst>
          </p:cNvPr>
          <p:cNvSpPr txBox="1"/>
          <p:nvPr/>
        </p:nvSpPr>
        <p:spPr>
          <a:xfrm>
            <a:off x="1329449" y="2893928"/>
            <a:ext cx="5371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</a:rPr>
              <a:t>Banco Santander</a:t>
            </a:r>
          </a:p>
          <a:p>
            <a:r>
              <a:rPr lang="es-ES" sz="1400" i="1" dirty="0">
                <a:solidFill>
                  <a:schemeClr val="bg1"/>
                </a:solidFill>
              </a:rPr>
              <a:t>Data </a:t>
            </a:r>
            <a:r>
              <a:rPr lang="es-ES" sz="1400" i="1" dirty="0" err="1">
                <a:solidFill>
                  <a:schemeClr val="bg1"/>
                </a:solidFill>
              </a:rPr>
              <a:t>Scientist</a:t>
            </a:r>
            <a:r>
              <a:rPr lang="es-ES" sz="1400" i="1" dirty="0">
                <a:solidFill>
                  <a:schemeClr val="bg1"/>
                </a:solidFill>
              </a:rPr>
              <a:t> en Riesgos y Estrategia del dato</a:t>
            </a:r>
            <a:endParaRPr lang="es-ES" sz="1200" i="1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30BDAB2-27F4-4F60-907D-81948293FFF9}"/>
              </a:ext>
            </a:extLst>
          </p:cNvPr>
          <p:cNvSpPr txBox="1"/>
          <p:nvPr/>
        </p:nvSpPr>
        <p:spPr>
          <a:xfrm>
            <a:off x="38342" y="5680892"/>
            <a:ext cx="21225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Música</a:t>
            </a:r>
          </a:p>
          <a:p>
            <a:pPr algn="ctr"/>
            <a:r>
              <a:rPr lang="es-ES" sz="1600" i="1" dirty="0"/>
              <a:t>Rock y metal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03E4EBB-96B1-4144-81AB-B0DC54C654F1}"/>
              </a:ext>
            </a:extLst>
          </p:cNvPr>
          <p:cNvSpPr txBox="1"/>
          <p:nvPr/>
        </p:nvSpPr>
        <p:spPr>
          <a:xfrm>
            <a:off x="1891774" y="5705929"/>
            <a:ext cx="21225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Juegos</a:t>
            </a:r>
          </a:p>
          <a:p>
            <a:pPr algn="ctr"/>
            <a:r>
              <a:rPr lang="es-ES" sz="1600" i="1" dirty="0"/>
              <a:t>De mesa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8CCBBBE-7336-4180-9AFA-E5B18FAC885D}"/>
              </a:ext>
            </a:extLst>
          </p:cNvPr>
          <p:cNvSpPr txBox="1"/>
          <p:nvPr/>
        </p:nvSpPr>
        <p:spPr>
          <a:xfrm>
            <a:off x="6123735" y="5767009"/>
            <a:ext cx="21225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Desarrollador</a:t>
            </a:r>
          </a:p>
          <a:p>
            <a:pPr algn="ctr"/>
            <a:r>
              <a:rPr lang="es-ES" sz="1600" i="1" dirty="0"/>
              <a:t>Tiempo libre :)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9EB3280-2849-4427-80FA-A4183641E1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91" y="5051936"/>
            <a:ext cx="517851" cy="517851"/>
          </a:xfrm>
          <a:prstGeom prst="rect">
            <a:avLst/>
          </a:prstGeom>
        </p:spPr>
      </p:pic>
      <p:pic>
        <p:nvPicPr>
          <p:cNvPr id="21" name="Imagen 20" descr="Imagen que contiene luz, dibujo&#10;&#10;Descripción generada automáticamente">
            <a:extLst>
              <a:ext uri="{FF2B5EF4-FFF2-40B4-BE49-F238E27FC236}">
                <a16:creationId xmlns:a16="http://schemas.microsoft.com/office/drawing/2014/main" id="{944103BE-69E0-46EC-9D9F-F17110C2C7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442" y="5001269"/>
            <a:ext cx="659232" cy="659232"/>
          </a:xfrm>
          <a:prstGeom prst="rect">
            <a:avLst/>
          </a:prstGeom>
        </p:spPr>
      </p:pic>
      <p:pic>
        <p:nvPicPr>
          <p:cNvPr id="28" name="Imagen 27" descr="Imagen que contiene cuchillo&#10;&#10;Descripción generada automáticamente">
            <a:extLst>
              <a:ext uri="{FF2B5EF4-FFF2-40B4-BE49-F238E27FC236}">
                <a16:creationId xmlns:a16="http://schemas.microsoft.com/office/drawing/2014/main" id="{1F63B5AD-CF83-433A-BC1D-54D5BB57D6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159" y="5104942"/>
            <a:ext cx="629480" cy="629480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CFC6CDE8-92CF-4CD2-B8C3-3330072AFF43}"/>
              </a:ext>
            </a:extLst>
          </p:cNvPr>
          <p:cNvSpPr txBox="1"/>
          <p:nvPr/>
        </p:nvSpPr>
        <p:spPr>
          <a:xfrm>
            <a:off x="4001167" y="5728837"/>
            <a:ext cx="212256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Viajes</a:t>
            </a:r>
          </a:p>
          <a:p>
            <a:pPr algn="ctr"/>
            <a:r>
              <a:rPr lang="es-ES" sz="1600" i="1" dirty="0"/>
              <a:t>Todo lo que se pueda</a:t>
            </a:r>
          </a:p>
        </p:txBody>
      </p:sp>
      <p:pic>
        <p:nvPicPr>
          <p:cNvPr id="30" name="Imagen 29" descr="Imagen que contiene dibujo, reloj&#10;&#10;Descripción generada automáticamente">
            <a:extLst>
              <a:ext uri="{FF2B5EF4-FFF2-40B4-BE49-F238E27FC236}">
                <a16:creationId xmlns:a16="http://schemas.microsoft.com/office/drawing/2014/main" id="{212D9993-44D2-4C9F-91C6-D47CDB630F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672" y="5104942"/>
            <a:ext cx="659232" cy="659232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1C9A60C3-6DF3-4040-8435-3F2ADCA0F11A}"/>
              </a:ext>
            </a:extLst>
          </p:cNvPr>
          <p:cNvSpPr txBox="1"/>
          <p:nvPr/>
        </p:nvSpPr>
        <p:spPr>
          <a:xfrm>
            <a:off x="8813800" y="6059872"/>
            <a:ext cx="2331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Contacto</a:t>
            </a:r>
          </a:p>
          <a:p>
            <a:pPr algn="ctr"/>
            <a:r>
              <a:rPr lang="es-ES" sz="1400" i="1" dirty="0"/>
              <a:t>daniel@thebridgeschool.es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B56EE2F1-9D9F-4D8D-B583-FF9007A55394}"/>
              </a:ext>
            </a:extLst>
          </p:cNvPr>
          <p:cNvSpPr txBox="1"/>
          <p:nvPr/>
        </p:nvSpPr>
        <p:spPr>
          <a:xfrm>
            <a:off x="387074" y="4036902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rgbClr val="413D3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Hobbies</a:t>
            </a:r>
          </a:p>
        </p:txBody>
      </p:sp>
    </p:spTree>
    <p:extLst>
      <p:ext uri="{BB962C8B-B14F-4D97-AF65-F5344CB8AC3E}">
        <p14:creationId xmlns:p14="http://schemas.microsoft.com/office/powerpoint/2010/main" val="4257355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786F7A-6E01-4A32-9BB5-45BD8D4C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un científico de datos?</a:t>
            </a:r>
          </a:p>
        </p:txBody>
      </p:sp>
      <p:pic>
        <p:nvPicPr>
          <p:cNvPr id="16386" name="Picture 2" descr="Defining data science in 2018 | Yanir Seroussi">
            <a:extLst>
              <a:ext uri="{FF2B5EF4-FFF2-40B4-BE49-F238E27FC236}">
                <a16:creationId xmlns:a16="http://schemas.microsoft.com/office/drawing/2014/main" id="{12C86473-F190-47B5-8BC6-01B48ADE2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452688"/>
            <a:ext cx="59055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216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786F7A-6E01-4A32-9BB5-45BD8D4C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¿Qué es un científico de datos?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02DE00F-3EFD-451B-A03F-61B7D5B06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Meme de predicciones. Alguna noticia chunga de predicciones</a:t>
            </a:r>
          </a:p>
          <a:p>
            <a:r>
              <a:rPr lang="es-ES" dirty="0"/>
              <a:t>Luego definición de verdad</a:t>
            </a:r>
          </a:p>
        </p:txBody>
      </p:sp>
    </p:spTree>
    <p:extLst>
      <p:ext uri="{BB962C8B-B14F-4D97-AF65-F5344CB8AC3E}">
        <p14:creationId xmlns:p14="http://schemas.microsoft.com/office/powerpoint/2010/main" val="2370732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15A75-BE50-45A9-8C81-CEF1ABB70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Skills</a:t>
            </a:r>
            <a:r>
              <a:rPr lang="es-ES" dirty="0"/>
              <a:t> de un data </a:t>
            </a:r>
            <a:r>
              <a:rPr lang="es-ES" dirty="0" err="1"/>
              <a:t>scientist</a:t>
            </a:r>
            <a:endParaRPr lang="es-E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63A6E8-9471-4A5B-B5AF-CFCD4E0F8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760" y="1690688"/>
            <a:ext cx="4635589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7C024F1-4C0B-4355-A8A9-82BEEBB4D22B}"/>
              </a:ext>
            </a:extLst>
          </p:cNvPr>
          <p:cNvSpPr txBox="1"/>
          <p:nvPr/>
        </p:nvSpPr>
        <p:spPr>
          <a:xfrm>
            <a:off x="266700" y="6308209"/>
            <a:ext cx="10934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Fuente: </a:t>
            </a:r>
            <a:r>
              <a:rPr lang="es-ES" sz="1400" dirty="0">
                <a:hlinkClick r:id="rId3"/>
              </a:rPr>
              <a:t>https://bigdataforbanking.com/about-data-science/</a:t>
            </a:r>
            <a:endParaRPr lang="es-ES" sz="1400" dirty="0"/>
          </a:p>
        </p:txBody>
      </p:sp>
      <p:pic>
        <p:nvPicPr>
          <p:cNvPr id="2052" name="Picture 4" descr="How to Survive Corporate Politics as a Data Scientist | Star wars ...">
            <a:extLst>
              <a:ext uri="{FF2B5EF4-FFF2-40B4-BE49-F238E27FC236}">
                <a16:creationId xmlns:a16="http://schemas.microsoft.com/office/drawing/2014/main" id="{0BB586B5-B873-48C8-9B89-7E9EDE12C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5013" y="365125"/>
            <a:ext cx="20097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613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E4BC9113-2CBD-4A4D-A9F8-E8B9D0545726}"/>
              </a:ext>
            </a:extLst>
          </p:cNvPr>
          <p:cNvSpPr/>
          <p:nvPr/>
        </p:nvSpPr>
        <p:spPr>
          <a:xfrm>
            <a:off x="0" y="0"/>
            <a:ext cx="41529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90C3C6-78DB-4281-ADA7-7AB47DF7A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075" y="676790"/>
            <a:ext cx="3006725" cy="1325563"/>
          </a:xfrm>
        </p:spPr>
        <p:txBody>
          <a:bodyPr>
            <a:noAutofit/>
          </a:bodyPr>
          <a:lstStyle/>
          <a:p>
            <a:pPr algn="ctr"/>
            <a:r>
              <a:rPr lang="es-ES" sz="2800" dirty="0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Sectores donde trabaja un Data </a:t>
            </a:r>
            <a:r>
              <a:rPr lang="es-ES" sz="2800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Scientist</a:t>
            </a:r>
            <a:endParaRPr lang="es-ES" sz="2800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750D91F-3929-49D1-839C-A1DC248A74C5}"/>
              </a:ext>
            </a:extLst>
          </p:cNvPr>
          <p:cNvSpPr/>
          <p:nvPr/>
        </p:nvSpPr>
        <p:spPr>
          <a:xfrm>
            <a:off x="774704" y="3226832"/>
            <a:ext cx="2387598" cy="19113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PRÁCTICAMENTE TODOS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839DD9E-222D-4500-8927-1DDA0AD80686}"/>
              </a:ext>
            </a:extLst>
          </p:cNvPr>
          <p:cNvSpPr txBox="1"/>
          <p:nvPr/>
        </p:nvSpPr>
        <p:spPr>
          <a:xfrm>
            <a:off x="6584950" y="4182486"/>
            <a:ext cx="323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Automatizar procesos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FCF380B-7211-4D5D-A1E0-ECA25BD90A3F}"/>
              </a:ext>
            </a:extLst>
          </p:cNvPr>
          <p:cNvSpPr txBox="1"/>
          <p:nvPr/>
        </p:nvSpPr>
        <p:spPr>
          <a:xfrm>
            <a:off x="4625975" y="1330919"/>
            <a:ext cx="3238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Análisis de datos para la toma de decisiones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3BA2964-23EA-4099-9E47-C6565BBE4A0B}"/>
              </a:ext>
            </a:extLst>
          </p:cNvPr>
          <p:cNvSpPr txBox="1"/>
          <p:nvPr/>
        </p:nvSpPr>
        <p:spPr>
          <a:xfrm>
            <a:off x="8413031" y="1442833"/>
            <a:ext cx="323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Algoritmos predictivos</a:t>
            </a:r>
          </a:p>
        </p:txBody>
      </p:sp>
      <p:pic>
        <p:nvPicPr>
          <p:cNvPr id="12" name="Imagen 11" descr="Imagen que contiene ventana&#10;&#10;Descripción generada automáticamente">
            <a:extLst>
              <a:ext uri="{FF2B5EF4-FFF2-40B4-BE49-F238E27FC236}">
                <a16:creationId xmlns:a16="http://schemas.microsoft.com/office/drawing/2014/main" id="{603F4A56-07D7-4B47-BDC3-C8F3AF185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627" y="2192192"/>
            <a:ext cx="1146023" cy="1146023"/>
          </a:xfrm>
          <a:prstGeom prst="rect">
            <a:avLst/>
          </a:prstGeom>
        </p:spPr>
      </p:pic>
      <p:pic>
        <p:nvPicPr>
          <p:cNvPr id="14" name="Imagen 13" descr="Imagen que contiene transporte, rueda&#10;&#10;Descripción generada automáticamente">
            <a:extLst>
              <a:ext uri="{FF2B5EF4-FFF2-40B4-BE49-F238E27FC236}">
                <a16:creationId xmlns:a16="http://schemas.microsoft.com/office/drawing/2014/main" id="{E1A6146A-B592-42FC-B11D-7DDEE5BA5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390" y="4551818"/>
            <a:ext cx="1245619" cy="1245619"/>
          </a:xfrm>
          <a:prstGeom prst="rect">
            <a:avLst/>
          </a:prstGeom>
        </p:spPr>
      </p:pic>
      <p:pic>
        <p:nvPicPr>
          <p:cNvPr id="16" name="Imagen 15" descr="Imagen que contiene señal, cuarto, dibujo, plato&#10;&#10;Descripción generada automáticamente">
            <a:extLst>
              <a:ext uri="{FF2B5EF4-FFF2-40B4-BE49-F238E27FC236}">
                <a16:creationId xmlns:a16="http://schemas.microsoft.com/office/drawing/2014/main" id="{C566F029-0B70-4DED-A4D0-57B034386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179" y="2102273"/>
            <a:ext cx="1235942" cy="123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00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POS™ - C-3098">
            <a:extLst>
              <a:ext uri="{FF2B5EF4-FFF2-40B4-BE49-F238E27FC236}">
                <a16:creationId xmlns:a16="http://schemas.microsoft.com/office/drawing/2014/main" id="{65A9BB80-46C2-482C-A5CC-118FBE360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38199"/>
            <a:ext cx="12192000" cy="882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555B8D5-A7C1-4312-96A3-77FFCB56E825}"/>
              </a:ext>
            </a:extLst>
          </p:cNvPr>
          <p:cNvSpPr txBox="1"/>
          <p:nvPr/>
        </p:nvSpPr>
        <p:spPr>
          <a:xfrm>
            <a:off x="393700" y="4937661"/>
            <a:ext cx="3655344" cy="123110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Medicina</a:t>
            </a:r>
          </a:p>
          <a:p>
            <a:r>
              <a:rPr lang="es-ES" i="1" dirty="0">
                <a:solidFill>
                  <a:schemeClr val="bg1"/>
                </a:solidFill>
              </a:rPr>
              <a:t>Algoritmo de predicción en imágenes para la detección de cáncer u otras enfermedades</a:t>
            </a:r>
          </a:p>
        </p:txBody>
      </p:sp>
    </p:spTree>
    <p:extLst>
      <p:ext uri="{BB962C8B-B14F-4D97-AF65-F5344CB8AC3E}">
        <p14:creationId xmlns:p14="http://schemas.microsoft.com/office/powerpoint/2010/main" val="85844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irline passenger fined $17G for tossing coins into plane's engine ...">
            <a:extLst>
              <a:ext uri="{FF2B5EF4-FFF2-40B4-BE49-F238E27FC236}">
                <a16:creationId xmlns:a16="http://schemas.microsoft.com/office/drawing/2014/main" id="{B98522C9-3F75-4940-AD90-E0D8099E9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6C3D81C-7F57-477E-8DFF-C19D686AA157}"/>
              </a:ext>
            </a:extLst>
          </p:cNvPr>
          <p:cNvSpPr txBox="1"/>
          <p:nvPr/>
        </p:nvSpPr>
        <p:spPr>
          <a:xfrm>
            <a:off x="330200" y="4914900"/>
            <a:ext cx="4622800" cy="954107"/>
          </a:xfrm>
          <a:prstGeom prst="rect">
            <a:avLst/>
          </a:prstGeom>
          <a:solidFill>
            <a:schemeClr val="tx2">
              <a:lumMod val="75000"/>
              <a:alpha val="82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Transportes</a:t>
            </a:r>
          </a:p>
          <a:p>
            <a:r>
              <a:rPr lang="es-ES" i="1" dirty="0">
                <a:solidFill>
                  <a:schemeClr val="bg1"/>
                </a:solidFill>
              </a:rPr>
              <a:t>Algoritmos de predicción de averías en función de los sensores del vehículo</a:t>
            </a:r>
          </a:p>
        </p:txBody>
      </p:sp>
    </p:spTree>
    <p:extLst>
      <p:ext uri="{BB962C8B-B14F-4D97-AF65-F5344CB8AC3E}">
        <p14:creationId xmlns:p14="http://schemas.microsoft.com/office/powerpoint/2010/main" val="2848270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ow to Set Up Your Trading Screens">
            <a:extLst>
              <a:ext uri="{FF2B5EF4-FFF2-40B4-BE49-F238E27FC236}">
                <a16:creationId xmlns:a16="http://schemas.microsoft.com/office/drawing/2014/main" id="{CBF859AC-F38D-4261-BC75-EA56FFB5D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0201"/>
            <a:ext cx="12585700" cy="839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5E3BBBB-7E00-4507-AF01-FCE923CBD04C}"/>
              </a:ext>
            </a:extLst>
          </p:cNvPr>
          <p:cNvSpPr txBox="1"/>
          <p:nvPr/>
        </p:nvSpPr>
        <p:spPr>
          <a:xfrm>
            <a:off x="584200" y="5473700"/>
            <a:ext cx="4622800" cy="954107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bg1"/>
                </a:solidFill>
              </a:rPr>
              <a:t>Traders</a:t>
            </a:r>
            <a:r>
              <a:rPr lang="es-ES" sz="2000" b="1" dirty="0">
                <a:solidFill>
                  <a:schemeClr val="bg1"/>
                </a:solidFill>
              </a:rPr>
              <a:t> y banca</a:t>
            </a:r>
          </a:p>
          <a:p>
            <a:r>
              <a:rPr lang="es-ES" i="1" dirty="0">
                <a:solidFill>
                  <a:schemeClr val="bg1"/>
                </a:solidFill>
              </a:rPr>
              <a:t>Predicción de subidas y caídas del mercado, así como algoritmos de default</a:t>
            </a:r>
          </a:p>
        </p:txBody>
      </p:sp>
    </p:spTree>
    <p:extLst>
      <p:ext uri="{BB962C8B-B14F-4D97-AF65-F5344CB8AC3E}">
        <p14:creationId xmlns:p14="http://schemas.microsoft.com/office/powerpoint/2010/main" val="13277304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360</Words>
  <Application>Microsoft Office PowerPoint</Application>
  <PresentationFormat>Panorámica</PresentationFormat>
  <Paragraphs>82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Segoe UI</vt:lpstr>
      <vt:lpstr>Tema de Office</vt:lpstr>
      <vt:lpstr>Data Science Intro</vt:lpstr>
      <vt:lpstr>Presentación de PowerPoint</vt:lpstr>
      <vt:lpstr>¿Qué es un científico de datos?</vt:lpstr>
      <vt:lpstr>¿Qué es un científico de datos?</vt:lpstr>
      <vt:lpstr>Skills de un data scientist</vt:lpstr>
      <vt:lpstr>Sectores donde trabaja un Data Scientist</vt:lpstr>
      <vt:lpstr>Presentación de PowerPoint</vt:lpstr>
      <vt:lpstr>Presentación de PowerPoint</vt:lpstr>
      <vt:lpstr>Presentación de PowerPoint</vt:lpstr>
      <vt:lpstr>Presentación de PowerPoint</vt:lpstr>
      <vt:lpstr>Roles de Data Scientist</vt:lpstr>
      <vt:lpstr>¿Por qué este boom ahora?</vt:lpstr>
      <vt:lpstr>Presentación de PowerPoint</vt:lpstr>
      <vt:lpstr>Hype del Data Scientist</vt:lpstr>
      <vt:lpstr>Ahora bien, ¿qué piden las empresas?</vt:lpstr>
      <vt:lpstr>Presentación de PowerPoint</vt:lpstr>
      <vt:lpstr>Presentación de PowerPoint</vt:lpstr>
      <vt:lpstr>Python</vt:lpstr>
      <vt:lpstr>Cierre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Part Time Junio 2020</dc:title>
  <dc:creator>Daniel Ortiz</dc:creator>
  <cp:lastModifiedBy>Daniel Ortiz</cp:lastModifiedBy>
  <cp:revision>25</cp:revision>
  <dcterms:created xsi:type="dcterms:W3CDTF">2020-06-14T08:20:48Z</dcterms:created>
  <dcterms:modified xsi:type="dcterms:W3CDTF">2020-06-14T16:38:50Z</dcterms:modified>
</cp:coreProperties>
</file>